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85" r:id="rId2"/>
    <p:sldId id="282" r:id="rId3"/>
    <p:sldId id="284" r:id="rId4"/>
    <p:sldId id="286" r:id="rId5"/>
    <p:sldId id="287" r:id="rId6"/>
    <p:sldId id="288" r:id="rId7"/>
    <p:sldId id="289" r:id="rId8"/>
    <p:sldId id="290" r:id="rId9"/>
    <p:sldId id="293" r:id="rId10"/>
    <p:sldId id="294" r:id="rId11"/>
    <p:sldId id="295" r:id="rId12"/>
    <p:sldId id="296" r:id="rId13"/>
    <p:sldId id="299" r:id="rId14"/>
    <p:sldId id="291" r:id="rId15"/>
    <p:sldId id="292" r:id="rId16"/>
    <p:sldId id="300" r:id="rId17"/>
    <p:sldId id="273" r:id="rId18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2E74B6"/>
    <a:srgbClr val="F0F0F0"/>
    <a:srgbClr val="7BB0DE"/>
    <a:srgbClr val="A60000"/>
    <a:srgbClr val="646B6F"/>
    <a:srgbClr val="E8E8E9"/>
    <a:srgbClr val="E3E3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08965" y="2912110"/>
            <a:ext cx="9144000" cy="899160"/>
          </a:xfrm>
        </p:spPr>
        <p:txBody>
          <a:bodyPr anchor="b"/>
          <a:lstStyle>
            <a:lvl1pPr algn="l">
              <a:defRPr sz="48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08965" y="3810953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latin typeface="微软雅黑 Light" panose="020B0502040204020203" charset="-122"/>
                <a:ea typeface="微软雅黑 Light" panose="020B0502040204020203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20320" y="4906645"/>
            <a:ext cx="12215495" cy="1962150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9389110" y="-15240"/>
            <a:ext cx="1707515" cy="3644900"/>
          </a:xfrm>
          <a:prstGeom prst="rect">
            <a:avLst/>
          </a:prstGeom>
          <a:solidFill>
            <a:srgbClr val="5B9BD5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LOGO反白"/>
          <p:cNvPicPr>
            <a:picLocks noChangeAspect="1"/>
          </p:cNvPicPr>
          <p:nvPr/>
        </p:nvPicPr>
        <p:blipFill>
          <a:blip r:embed="rId2"/>
          <a:srcRect r="60038"/>
          <a:stretch>
            <a:fillRect/>
          </a:stretch>
        </p:blipFill>
        <p:spPr>
          <a:xfrm>
            <a:off x="9610090" y="2226310"/>
            <a:ext cx="1265555" cy="122301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08965" y="2058035"/>
            <a:ext cx="185610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400" b="1">
                <a:solidFill>
                  <a:srgbClr val="2E74B6"/>
                </a:solidFill>
                <a:latin typeface="微软雅黑" panose="020B0503020204020204" charset="-122"/>
                <a:ea typeface="微软雅黑" panose="020B0503020204020204" charset="-122"/>
              </a:rPr>
              <a:t>知了堂</a:t>
            </a:r>
          </a:p>
        </p:txBody>
      </p:sp>
    </p:spTree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840105" y="798195"/>
            <a:ext cx="3372485" cy="12001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442710" y="62230"/>
            <a:ext cx="5689600" cy="67506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569065" y="6167755"/>
            <a:ext cx="380365" cy="34925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1761470" y="6466205"/>
            <a:ext cx="313690" cy="287020"/>
          </a:xfrm>
          <a:prstGeom prst="rect">
            <a:avLst/>
          </a:prstGeom>
          <a:solidFill>
            <a:schemeClr val="bg1"/>
          </a:solidFill>
          <a:ln w="25400">
            <a:solidFill>
              <a:srgbClr val="2E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/>
          </a:p>
        </p:txBody>
      </p:sp>
      <p:pic>
        <p:nvPicPr>
          <p:cNvPr id="12" name="图片 11" descr="LOGO反白"/>
          <p:cNvPicPr>
            <a:picLocks noChangeAspect="1"/>
          </p:cNvPicPr>
          <p:nvPr/>
        </p:nvPicPr>
        <p:blipFill>
          <a:blip r:embed="rId2"/>
          <a:srcRect r="60038"/>
          <a:stretch>
            <a:fillRect/>
          </a:stretch>
        </p:blipFill>
        <p:spPr>
          <a:xfrm>
            <a:off x="11635740" y="6215380"/>
            <a:ext cx="246380" cy="23876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" name="灯片编号占位符 14"/>
          <p:cNvSpPr>
            <a:spLocks noGrp="1"/>
          </p:cNvSpPr>
          <p:nvPr>
            <p:ph type="sldNum" sz="quarter" idx="12"/>
          </p:nvPr>
        </p:nvSpPr>
        <p:spPr>
          <a:xfrm>
            <a:off x="9315450" y="6403975"/>
            <a:ext cx="2743200" cy="365125"/>
          </a:xfrm>
        </p:spPr>
        <p:txBody>
          <a:bodyPr/>
          <a:lstStyle>
            <a:lvl1pPr>
              <a:defRPr b="1">
                <a:solidFill>
                  <a:srgbClr val="5B9BD5"/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0800" y="55880"/>
            <a:ext cx="12089130" cy="67456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139565" y="1795145"/>
            <a:ext cx="5387975" cy="2953385"/>
          </a:xfrm>
          <a:prstGeom prst="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118100" y="3746500"/>
            <a:ext cx="3498215" cy="352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最佳大学生</a:t>
            </a:r>
            <a:r>
              <a:rPr lang="en-US" altLang="zh-CN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学习</a:t>
            </a:r>
            <a:r>
              <a:rPr lang="en-US" altLang="zh-CN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社交</a:t>
            </a:r>
            <a:r>
              <a:rPr lang="en-US" altLang="zh-CN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实践</a:t>
            </a:r>
            <a:r>
              <a:rPr lang="en-US" altLang="zh-CN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6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社区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5314950" y="4084955"/>
            <a:ext cx="3061335" cy="319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知了堂官网：</a:t>
            </a:r>
            <a:r>
              <a:rPr lang="en-US" altLang="zh-CN" sz="14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www.zhiliaotang.com</a:t>
            </a:r>
          </a:p>
        </p:txBody>
      </p:sp>
      <p:sp>
        <p:nvSpPr>
          <p:cNvPr id="9" name="矩形 8"/>
          <p:cNvSpPr/>
          <p:nvPr/>
        </p:nvSpPr>
        <p:spPr>
          <a:xfrm>
            <a:off x="3951605" y="1626870"/>
            <a:ext cx="5735955" cy="3271520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0800" y="1627505"/>
            <a:ext cx="3573145" cy="32715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66520" y="2966720"/>
            <a:ext cx="1735455" cy="5810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</a:p>
        </p:txBody>
      </p:sp>
    </p:spTree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2705" y="55880"/>
            <a:ext cx="12089130" cy="67456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594543" y="2061210"/>
            <a:ext cx="3005455" cy="1383665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flipV="1">
            <a:off x="5937885" y="3371215"/>
            <a:ext cx="318770" cy="204470"/>
          </a:xfrm>
          <a:prstGeom prst="triangle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3783330" y="3703955"/>
            <a:ext cx="4627880" cy="450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最佳大学生</a:t>
            </a:r>
            <a:r>
              <a:rPr lang="en-US" altLang="zh-CN"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学习</a:t>
            </a:r>
            <a:r>
              <a:rPr lang="en-US" altLang="zh-CN"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社交</a:t>
            </a:r>
            <a:r>
              <a:rPr lang="en-US" altLang="zh-CN"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实践</a:t>
            </a:r>
            <a:r>
              <a:rPr lang="en-US" altLang="zh-CN"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2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社区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316095" y="4133850"/>
            <a:ext cx="3562350" cy="352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知了堂官网：</a:t>
            </a:r>
            <a:r>
              <a:rPr lang="en-US" altLang="zh-CN" sz="16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www.zhiliaotang.com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0800" y="52705"/>
            <a:ext cx="12089130" cy="67456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logo加辅助线"/>
          <p:cNvPicPr>
            <a:picLocks noChangeAspect="1"/>
          </p:cNvPicPr>
          <p:nvPr/>
        </p:nvPicPr>
        <p:blipFill>
          <a:blip r:embed="rId2"/>
          <a:srcRect t="28438" b="15291"/>
          <a:stretch>
            <a:fillRect/>
          </a:stretch>
        </p:blipFill>
        <p:spPr>
          <a:xfrm>
            <a:off x="9525" y="-7620"/>
            <a:ext cx="11780520" cy="685165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0800" y="52705"/>
            <a:ext cx="12089130" cy="67456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684385" y="718185"/>
            <a:ext cx="1341755" cy="131254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400665" y="1926590"/>
            <a:ext cx="967740" cy="954405"/>
          </a:xfrm>
          <a:prstGeom prst="rect">
            <a:avLst/>
          </a:prstGeom>
          <a:solidFill>
            <a:schemeClr val="bg1"/>
          </a:solidFill>
          <a:ln w="25400">
            <a:solidFill>
              <a:srgbClr val="2E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637395" y="2157095"/>
            <a:ext cx="767080" cy="221170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3800">
                <a:solidFill>
                  <a:schemeClr val="accent1">
                    <a:lumMod val="75000"/>
                  </a:schemeClr>
                </a:solidFill>
              </a:rPr>
              <a:t>CONTENTS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9927590" y="936625"/>
            <a:ext cx="817880" cy="907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10567035" y="2071370"/>
            <a:ext cx="640080" cy="6788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录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51435" y="6091555"/>
            <a:ext cx="12089130" cy="7169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1569065" y="6158865"/>
            <a:ext cx="380365" cy="34925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1761470" y="6457315"/>
            <a:ext cx="313690" cy="287020"/>
          </a:xfrm>
          <a:prstGeom prst="rect">
            <a:avLst/>
          </a:prstGeom>
          <a:solidFill>
            <a:schemeClr val="bg1"/>
          </a:solidFill>
          <a:ln w="25400">
            <a:solidFill>
              <a:srgbClr val="2E7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2" name="图片 11" descr="LOGO反白"/>
          <p:cNvPicPr>
            <a:picLocks noChangeAspect="1"/>
          </p:cNvPicPr>
          <p:nvPr/>
        </p:nvPicPr>
        <p:blipFill>
          <a:blip r:embed="rId2"/>
          <a:srcRect r="60038"/>
          <a:stretch>
            <a:fillRect/>
          </a:stretch>
        </p:blipFill>
        <p:spPr>
          <a:xfrm>
            <a:off x="11635740" y="6206490"/>
            <a:ext cx="246380" cy="238760"/>
          </a:xfrm>
          <a:prstGeom prst="rect">
            <a:avLst/>
          </a:prstGeom>
        </p:spPr>
      </p:pic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13" name="页脚占位符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4" name="灯片编号占位符 13"/>
          <p:cNvSpPr>
            <a:spLocks noGrp="1"/>
          </p:cNvSpPr>
          <p:nvPr>
            <p:ph type="sldNum" sz="quarter" idx="12"/>
          </p:nvPr>
        </p:nvSpPr>
        <p:spPr>
          <a:xfrm>
            <a:off x="9315450" y="6403975"/>
            <a:ext cx="2743200" cy="365125"/>
          </a:xfrm>
        </p:spPr>
        <p:txBody>
          <a:bodyPr/>
          <a:lstStyle>
            <a:lvl1pPr>
              <a:defRPr b="1">
                <a:solidFill>
                  <a:srgbClr val="5B9BD5"/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5" name="内容占位符 14"/>
          <p:cNvSpPr>
            <a:spLocks noGrp="1"/>
          </p:cNvSpPr>
          <p:nvPr>
            <p:ph idx="1"/>
          </p:nvPr>
        </p:nvSpPr>
        <p:spPr>
          <a:xfrm>
            <a:off x="838200" y="1807210"/>
            <a:ext cx="10515600" cy="4351338"/>
          </a:xfrm>
        </p:spPr>
        <p:txBody>
          <a:bodyPr/>
          <a:lstStyle>
            <a:lvl1pPr>
              <a:defRPr>
                <a:latin typeface="微软雅黑 Light" panose="020B0502040204020203" charset="-122"/>
                <a:ea typeface="微软雅黑 Light" panose="020B0502040204020203" charset="-122"/>
              </a:defRPr>
            </a:lvl1pPr>
            <a:lvl2pPr>
              <a:defRPr>
                <a:latin typeface="微软雅黑 Light" panose="020B0502040204020203" charset="-122"/>
                <a:ea typeface="微软雅黑 Light" panose="020B0502040204020203" charset="-122"/>
              </a:defRPr>
            </a:lvl2pPr>
            <a:lvl3pPr>
              <a:defRPr>
                <a:latin typeface="微软雅黑 Light" panose="020B0502040204020203" charset="-122"/>
                <a:ea typeface="微软雅黑 Light" panose="020B0502040204020203" charset="-122"/>
              </a:defRPr>
            </a:lvl3pPr>
            <a:lvl4pPr>
              <a:defRPr>
                <a:latin typeface="微软雅黑 Light" panose="020B0502040204020203" charset="-122"/>
                <a:ea typeface="微软雅黑 Light" panose="020B0502040204020203" charset="-122"/>
              </a:defRPr>
            </a:lvl4pPr>
            <a:lvl5pPr>
              <a:defRPr>
                <a:latin typeface="微软雅黑 Light" panose="020B0502040204020203" charset="-122"/>
                <a:ea typeface="微软雅黑 Light" panose="020B0502040204020203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52400" y="6266180"/>
            <a:ext cx="3950970" cy="38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Arial Unicode MS" panose="020B0604020202020204" charset="-122"/>
                <a:ea typeface="Arial Unicode MS" panose="020B0604020202020204" charset="-122"/>
              </a:rPr>
              <a:t>www.zhiliaotang.com</a:t>
            </a:r>
          </a:p>
        </p:txBody>
      </p:sp>
    </p:spTree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0800" y="52705"/>
            <a:ext cx="12089130" cy="67456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007745" y="52705"/>
            <a:ext cx="2433320" cy="438467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LOGO反白"/>
          <p:cNvPicPr>
            <a:picLocks noChangeAspect="1"/>
          </p:cNvPicPr>
          <p:nvPr/>
        </p:nvPicPr>
        <p:blipFill>
          <a:blip r:embed="rId2"/>
          <a:srcRect r="60038"/>
          <a:stretch>
            <a:fillRect/>
          </a:stretch>
        </p:blipFill>
        <p:spPr>
          <a:xfrm>
            <a:off x="1591945" y="2590165"/>
            <a:ext cx="1265555" cy="1223010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3491865" y="3056890"/>
            <a:ext cx="8648700" cy="1380490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/>
          </p:nvPr>
        </p:nvSpPr>
        <p:spPr>
          <a:xfrm>
            <a:off x="3622040" y="4652010"/>
            <a:ext cx="5561965" cy="777240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94000" y="1845945"/>
            <a:ext cx="9250045" cy="1380490"/>
          </a:xfrm>
        </p:spPr>
        <p:txBody>
          <a:bodyPr anchor="b"/>
          <a:lstStyle>
            <a:lvl1pPr>
              <a:defRPr sz="54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924175" y="3441065"/>
            <a:ext cx="5561965" cy="7772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矩形 6"/>
          <p:cNvSpPr/>
          <p:nvPr/>
        </p:nvSpPr>
        <p:spPr>
          <a:xfrm>
            <a:off x="1084580" y="-5080"/>
            <a:ext cx="1670685" cy="31870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1">
              <a:rPr lang="zh-CN" altLang="en-US" smtClean="0"/>
              <a:t>2018/7/29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328431" y="0"/>
            <a:ext cx="5362987" cy="1325563"/>
          </a:xfrm>
        </p:spPr>
        <p:txBody>
          <a:bodyPr/>
          <a:lstStyle/>
          <a:p>
            <a:r>
              <a:rPr lang="zh-CN" altLang="en-US" smtClean="0"/>
              <a:t>图片展示（皮肤选择）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0"/>
            <a:ext cx="1867537" cy="126725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1859" y="1325563"/>
            <a:ext cx="7673787" cy="431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58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2938255" y="0"/>
            <a:ext cx="6377195" cy="1325563"/>
          </a:xfrm>
        </p:spPr>
        <p:txBody>
          <a:bodyPr/>
          <a:lstStyle/>
          <a:p>
            <a:r>
              <a:rPr lang="zh-CN" altLang="en-US" dirty="0" smtClean="0"/>
              <a:t>图片展示（玩法、难度选择）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49400"/>
            <a:ext cx="1867537" cy="126725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868" y="1395902"/>
            <a:ext cx="6963968" cy="39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148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522395" y="-12036"/>
            <a:ext cx="5368182" cy="1325563"/>
          </a:xfrm>
        </p:spPr>
        <p:txBody>
          <a:bodyPr/>
          <a:lstStyle/>
          <a:p>
            <a:r>
              <a:rPr lang="zh-CN" altLang="en-US" smtClean="0"/>
              <a:t>图片展示（游戏界面）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49400"/>
            <a:ext cx="1867537" cy="126725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476" y="1523999"/>
            <a:ext cx="8396987" cy="395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3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13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49400"/>
            <a:ext cx="1867537" cy="1267257"/>
          </a:xfrm>
          <a:prstGeom prst="rect">
            <a:avLst/>
          </a:prstGeom>
        </p:spPr>
      </p:pic>
      <p:sp>
        <p:nvSpPr>
          <p:cNvPr id="3" name="流程图: 可选过程 2"/>
          <p:cNvSpPr/>
          <p:nvPr/>
        </p:nvSpPr>
        <p:spPr>
          <a:xfrm>
            <a:off x="2327563" y="2540000"/>
            <a:ext cx="7509164" cy="105294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smtClean="0"/>
              <a:t>项目功能展示</a:t>
            </a:r>
            <a:endParaRPr lang="zh-CN" altLang="en-US" sz="5400"/>
          </a:p>
        </p:txBody>
      </p:sp>
    </p:spTree>
    <p:extLst>
      <p:ext uri="{BB962C8B-B14F-4D97-AF65-F5344CB8AC3E}">
        <p14:creationId xmlns:p14="http://schemas.microsoft.com/office/powerpoint/2010/main" val="88505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926977" y="117663"/>
            <a:ext cx="10515600" cy="1325563"/>
          </a:xfrm>
        </p:spPr>
        <p:txBody>
          <a:bodyPr/>
          <a:lstStyle/>
          <a:p>
            <a:r>
              <a:rPr lang="zh-CN" altLang="en-US" dirty="0"/>
              <a:t>技术总结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926977" y="1511489"/>
            <a:ext cx="7905750" cy="3016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1.HTML+DIV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布局方式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2.JS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基础语法（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DOM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操作）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.JSOO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编程思维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.Bootstrap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框架（轮播图）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query（选择参数的滑块）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49400"/>
            <a:ext cx="1867537" cy="126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27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84577" y="49400"/>
            <a:ext cx="2776805" cy="1127406"/>
          </a:xfrm>
        </p:spPr>
        <p:txBody>
          <a:bodyPr/>
          <a:lstStyle/>
          <a:p>
            <a:r>
              <a:rPr lang="zh-CN" altLang="en-US" dirty="0"/>
              <a:t>项目总结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345085" y="1245069"/>
            <a:ext cx="11538073" cy="89409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通过此次项目我们学到了很多，不论是技术上还是团队合作上都有了很大的提升，最终我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们完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成了这次的项目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。看看我们的小伙伴怎么说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-----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谭勇：我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觉得这次的经历还是让我了解到很多，真的见识到了很多，才觉得自己之前的圈子还是太小，接触的东西很少，很庆幸能够在机缘巧合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下了解到知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了堂，认识一群很有才的小伙伴们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~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吴世龙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次的实训让我体验到了做项目的感觉，虽然是照着敲代码，但是自己敲出来代码的能够有这种效果，还是很有成就感的。所以也能让我更有学习的动力，能在这里与大家一起学习也非常的快乐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张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智毅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次实训让我增加了对前端的认知和理解，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HCJ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这部分之前有看过但并没有深入了解，通过这次项目，也让我对他们理解更加深刻了，同时通过与各个大佬的交流，我也对之后的学习有了一些规划，虽然这一个星期很累，但却的确收获了很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多。</a:t>
            </a:r>
            <a:r>
              <a:rPr lang="zh-CN" altLang="en-US" sz="2000" dirty="0"/>
              <a:t/>
            </a:r>
            <a:br>
              <a:rPr lang="zh-CN" altLang="en-US" sz="2000" dirty="0"/>
            </a:br>
            <a:endParaRPr lang="zh-CN" altLang="en-US" sz="2000" dirty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/>
              <a:t/>
            </a:r>
            <a:br>
              <a:rPr lang="zh-CN" altLang="en-US" sz="2000" dirty="0"/>
            </a:br>
            <a:endParaRPr lang="zh-CN" altLang="en-US" sz="2000" dirty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000" dirty="0"/>
              <a:t/>
            </a:r>
            <a:br>
              <a:rPr lang="en-US" altLang="zh-CN" sz="2000" dirty="0"/>
            </a:br>
            <a:endParaRPr lang="en-US" altLang="zh-CN" sz="2000" dirty="0"/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0"/>
            <a:ext cx="1867537" cy="126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8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84577" y="49400"/>
            <a:ext cx="2776805" cy="1127406"/>
          </a:xfrm>
        </p:spPr>
        <p:txBody>
          <a:bodyPr/>
          <a:lstStyle/>
          <a:p>
            <a:r>
              <a:rPr lang="zh-CN" altLang="en-US" dirty="0"/>
              <a:t>项目总结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391267" y="1069578"/>
            <a:ext cx="11538073" cy="13711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张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璐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间很短，短到还没有真正独立敲一遍代码，时间很长，长到足以和小伙伴完成一个项目。深深感受到了前端的魅力，可以真切感受到自己所实现每一个地方的喜悦，一直只会静态的，这次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的一些知识拓展了知识面，实训得到的收获远远大于自己所付出的，坚信越努力越幸运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袁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洪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这次实训让我学习了前端的知识和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面向对象的编程思想，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HCJ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这三个部分有了更加深刻的理解，同时通过与小组各个成员的沟通交流，团队合作，完成了项目的学习，还做了项目的扩展任务，使我收获良多。期待在知了堂有更多的学习机会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马正杰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不一样的暑假又不一样的体验，或许我的人生就是在交朋友的过程中吧，在学习的同时认识到许多朋友也是知了堂给的这个机会，再见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蒲刘燚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这次实训让我对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HCJ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的基础有了更好的掌握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对前端更有兴趣了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对面向对象编程有了深的理解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认识了一群可爱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爱学习的小伙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伴。</a:t>
            </a:r>
            <a:r>
              <a:rPr lang="zh-CN" altLang="en-US" sz="2000" dirty="0"/>
              <a:t/>
            </a:r>
            <a:br>
              <a:rPr lang="zh-CN" altLang="en-US" sz="2000" dirty="0"/>
            </a:br>
            <a:endParaRPr lang="zh-CN" altLang="en-US" sz="2000" dirty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/>
              <a:t/>
            </a:r>
            <a:br>
              <a:rPr lang="zh-CN" altLang="en-US" sz="2000" dirty="0"/>
            </a:br>
            <a:endParaRPr lang="zh-CN" altLang="en-US" sz="2000" dirty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zh-CN" altLang="en-US" sz="2000" dirty="0"/>
              <a:t/>
            </a:r>
            <a:br>
              <a:rPr lang="zh-CN" altLang="en-US" sz="2000" dirty="0"/>
            </a:br>
            <a:endParaRPr lang="zh-CN" altLang="en-US" sz="2000" dirty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dirty="0"/>
              <a:t/>
            </a:r>
            <a:br>
              <a:rPr lang="zh-CN" altLang="en-US" sz="2000" dirty="0"/>
            </a:br>
            <a:endParaRPr lang="zh-CN" altLang="en-US" sz="2000" dirty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000" dirty="0"/>
              <a:t/>
            </a:r>
            <a:br>
              <a:rPr lang="en-US" altLang="zh-CN" sz="2000" dirty="0"/>
            </a:br>
            <a:endParaRPr lang="en-US" altLang="zh-CN" sz="2000" dirty="0"/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0"/>
            <a:ext cx="1867537" cy="126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171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1366520" y="2966720"/>
            <a:ext cx="1735455" cy="5810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THANKS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263195" y="2181890"/>
            <a:ext cx="61646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谢谢聆</a:t>
            </a:r>
            <a:r>
              <a:rPr lang="zh-CN" altLang="en-US" sz="4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听</a:t>
            </a:r>
            <a:r>
              <a:rPr lang="zh-CN" altLang="en-US" sz="480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，</a:t>
            </a:r>
            <a:endParaRPr lang="en-US" altLang="zh-CN" sz="480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zh-CN" altLang="en-US" sz="480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请评委指</a:t>
            </a:r>
            <a:r>
              <a:rPr lang="zh-CN" altLang="en-US" sz="4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正！</a:t>
            </a:r>
            <a:endParaRPr lang="en-US" altLang="zh-CN" sz="4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608965" y="2958292"/>
            <a:ext cx="9144000" cy="899160"/>
          </a:xfrm>
        </p:spPr>
        <p:txBody>
          <a:bodyPr>
            <a:noAutofit/>
          </a:bodyPr>
          <a:lstStyle/>
          <a:p>
            <a:r>
              <a:rPr lang="zh-CN" altLang="en-US" sz="6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进化龙之守卫冒险岛</a:t>
            </a:r>
            <a:endParaRPr lang="zh-CN" altLang="en-US" sz="6000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608965" y="4257963"/>
            <a:ext cx="2568344" cy="415637"/>
          </a:xfrm>
        </p:spPr>
        <p:txBody>
          <a:bodyPr>
            <a:noAutofit/>
          </a:bodyPr>
          <a:lstStyle/>
          <a:p>
            <a:r>
              <a:rPr lang="en-US" altLang="zh-CN" sz="2800" b="1" dirty="0" smtClean="0"/>
              <a:t>by</a:t>
            </a:r>
            <a:r>
              <a:rPr lang="zh-CN" altLang="en-US" sz="2800" b="1" dirty="0" smtClean="0"/>
              <a:t>项目三组</a:t>
            </a:r>
            <a:endParaRPr lang="zh-CN" altLang="en-US" sz="28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4294" y="368099"/>
            <a:ext cx="1867537" cy="126725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929" y="0"/>
            <a:ext cx="2550868" cy="255778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467273" y="5532582"/>
            <a:ext cx="2253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>
                <a:solidFill>
                  <a:schemeClr val="bg1"/>
                </a:solidFill>
              </a:rPr>
              <a:t>主讲</a:t>
            </a:r>
            <a:r>
              <a:rPr lang="zh-CN" altLang="en-US" sz="2400" b="1" smtClean="0">
                <a:solidFill>
                  <a:schemeClr val="bg1"/>
                </a:solidFill>
              </a:rPr>
              <a:t>人：张超</a:t>
            </a:r>
            <a:endParaRPr lang="zh-CN" altLang="en-US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013200" y="0"/>
            <a:ext cx="3595255" cy="1325563"/>
          </a:xfrm>
        </p:spPr>
        <p:txBody>
          <a:bodyPr/>
          <a:lstStyle/>
          <a:p>
            <a:pPr algn="ctr"/>
            <a:r>
              <a:rPr lang="zh-CN" altLang="en-US" dirty="0"/>
              <a:t>团队简介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2589008" y="1094654"/>
            <a:ext cx="7735455" cy="484432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组别：项目三组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项目经理：张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超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队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名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：猿的传人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：保证完成任务，发扬合作精神，争做优秀团队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队呼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：猿的传人，编个程，就超神！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组员：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张智毅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，袁洪，崔晓旭，张璐，马正杰，蒲刘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燚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谭勇，吴世龙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146426"/>
            <a:ext cx="1867537" cy="12672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457123" y="-15293"/>
            <a:ext cx="2931968" cy="1325563"/>
          </a:xfrm>
        </p:spPr>
        <p:txBody>
          <a:bodyPr/>
          <a:lstStyle/>
          <a:p>
            <a:r>
              <a:rPr lang="zh-CN" altLang="en-US" dirty="0"/>
              <a:t>项目</a:t>
            </a:r>
            <a:r>
              <a:rPr lang="zh-CN" altLang="en-US"/>
              <a:t>简</a:t>
            </a:r>
            <a:r>
              <a:rPr lang="zh-CN" altLang="en-US" smtClean="0"/>
              <a:t>介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49400"/>
            <a:ext cx="1867537" cy="1267257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7037213" y="1155908"/>
            <a:ext cx="1311563" cy="526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mtClean="0"/>
              <a:t>游戏登录</a:t>
            </a:r>
            <a:endParaRPr lang="zh-CN" altLang="en-US" b="1"/>
          </a:p>
        </p:txBody>
      </p:sp>
      <p:sp>
        <p:nvSpPr>
          <p:cNvPr id="9" name="圆角矩形 8"/>
          <p:cNvSpPr/>
          <p:nvPr/>
        </p:nvSpPr>
        <p:spPr>
          <a:xfrm>
            <a:off x="7037212" y="3190941"/>
            <a:ext cx="1311563" cy="526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mtClean="0"/>
              <a:t>玩法选择</a:t>
            </a:r>
            <a:endParaRPr lang="zh-CN" altLang="en-US" b="1"/>
          </a:p>
        </p:txBody>
      </p:sp>
      <p:sp>
        <p:nvSpPr>
          <p:cNvPr id="10" name="圆角矩形 9"/>
          <p:cNvSpPr/>
          <p:nvPr/>
        </p:nvSpPr>
        <p:spPr>
          <a:xfrm>
            <a:off x="7037211" y="4602804"/>
            <a:ext cx="1311563" cy="526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/>
              <a:t>限时游戏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7037212" y="2530482"/>
            <a:ext cx="1311563" cy="526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mtClean="0"/>
              <a:t>皮肤选择</a:t>
            </a:r>
            <a:endParaRPr lang="zh-CN" altLang="en-US" b="1"/>
          </a:p>
        </p:txBody>
      </p:sp>
      <p:sp>
        <p:nvSpPr>
          <p:cNvPr id="12" name="圆角矩形 11"/>
          <p:cNvSpPr/>
          <p:nvPr/>
        </p:nvSpPr>
        <p:spPr>
          <a:xfrm>
            <a:off x="7037213" y="1833300"/>
            <a:ext cx="1311563" cy="526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mtClean="0"/>
              <a:t>地图切换</a:t>
            </a:r>
            <a:endParaRPr lang="zh-CN" altLang="en-US" b="1"/>
          </a:p>
        </p:txBody>
      </p:sp>
      <p:sp>
        <p:nvSpPr>
          <p:cNvPr id="13" name="圆角矩形 12"/>
          <p:cNvSpPr/>
          <p:nvPr/>
        </p:nvSpPr>
        <p:spPr>
          <a:xfrm>
            <a:off x="7037212" y="3888123"/>
            <a:ext cx="1311563" cy="526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mtClean="0"/>
              <a:t>难度选择</a:t>
            </a:r>
            <a:endParaRPr lang="zh-CN" altLang="en-US" b="1"/>
          </a:p>
        </p:txBody>
      </p:sp>
      <p:sp>
        <p:nvSpPr>
          <p:cNvPr id="14" name="圆角矩形 13"/>
          <p:cNvSpPr/>
          <p:nvPr/>
        </p:nvSpPr>
        <p:spPr>
          <a:xfrm>
            <a:off x="7037211" y="5263263"/>
            <a:ext cx="1311563" cy="5264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smtClean="0"/>
              <a:t>积分榜</a:t>
            </a:r>
            <a:endParaRPr lang="zh-CN" altLang="en-US" b="1"/>
          </a:p>
        </p:txBody>
      </p:sp>
      <p:cxnSp>
        <p:nvCxnSpPr>
          <p:cNvPr id="16" name="直接连接符 15"/>
          <p:cNvCxnSpPr>
            <a:stCxn id="4" idx="1"/>
          </p:cNvCxnSpPr>
          <p:nvPr/>
        </p:nvCxnSpPr>
        <p:spPr>
          <a:xfrm flipH="1" flipV="1">
            <a:off x="6132945" y="1419144"/>
            <a:ext cx="904268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 flipV="1">
            <a:off x="6132943" y="2096417"/>
            <a:ext cx="904268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 flipV="1">
            <a:off x="6132943" y="2791709"/>
            <a:ext cx="904268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 flipV="1">
            <a:off x="6132943" y="3468981"/>
            <a:ext cx="904268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 flipV="1">
            <a:off x="6132943" y="4146253"/>
            <a:ext cx="904268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 flipV="1">
            <a:off x="6132943" y="4910969"/>
            <a:ext cx="904268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 flipV="1">
            <a:off x="6114020" y="5528113"/>
            <a:ext cx="904268" cy="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6132943" y="1409249"/>
            <a:ext cx="0" cy="410956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4682836" y="3468981"/>
            <a:ext cx="145010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同侧圆角矩形 26"/>
          <p:cNvSpPr/>
          <p:nvPr/>
        </p:nvSpPr>
        <p:spPr>
          <a:xfrm>
            <a:off x="1477818" y="2890982"/>
            <a:ext cx="3205018" cy="997141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smtClean="0"/>
              <a:t>进化龙之保卫冒险岛</a:t>
            </a:r>
            <a:endParaRPr lang="zh-CN" altLang="en-US" sz="2400" b="1"/>
          </a:p>
        </p:txBody>
      </p:sp>
    </p:spTree>
    <p:extLst>
      <p:ext uri="{BB962C8B-B14F-4D97-AF65-F5344CB8AC3E}">
        <p14:creationId xmlns:p14="http://schemas.microsoft.com/office/powerpoint/2010/main" val="494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824723" y="49400"/>
            <a:ext cx="2601314" cy="1325563"/>
          </a:xfrm>
        </p:spPr>
        <p:txBody>
          <a:bodyPr/>
          <a:lstStyle/>
          <a:p>
            <a:r>
              <a:rPr lang="zh-CN" altLang="en-US" dirty="0"/>
              <a:t>组员分工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974108" y="852657"/>
            <a:ext cx="6493163" cy="6863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张超：   整合</a:t>
            </a:r>
            <a:r>
              <a:rPr lang="zh-CN" altLang="en-US" sz="2000" kern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  <a:r>
              <a:rPr lang="zh-CN" altLang="en-US" sz="2000" kern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kern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难度选择，模式选择等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张智毅：完成基础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任务、测试和维护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袁洪：   积分榜制作和登录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崔晓旭：皮肤制作，</a:t>
            </a:r>
            <a:r>
              <a:rPr lang="en-US" altLang="zh-CN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马正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杰：地图切换功能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张璐：   轮播效果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蒲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刘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燚：实现子弹碰撞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谭勇：   实现龙的死亡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吴世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龙：完成基础任务、测试</a:t>
            </a:r>
            <a:r>
              <a:rPr lang="zh-CN" altLang="en-US" sz="20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和维护</a:t>
            </a: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0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49400"/>
            <a:ext cx="1867537" cy="126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04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556868" y="88915"/>
            <a:ext cx="2749096" cy="1325563"/>
          </a:xfrm>
        </p:spPr>
        <p:txBody>
          <a:bodyPr/>
          <a:lstStyle/>
          <a:p>
            <a:r>
              <a:rPr lang="zh-CN" altLang="en-US" dirty="0"/>
              <a:t>任务安排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1000001" y="2174453"/>
            <a:ext cx="841600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2459347" y="4174313"/>
            <a:ext cx="7957480" cy="400110"/>
          </a:xfrm>
          <a:prstGeom prst="rect">
            <a:avLst/>
          </a:prstGeom>
          <a:solidFill>
            <a:srgbClr val="99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月2</a:t>
            </a:r>
            <a:r>
              <a:rPr lang="en-US" altLang="zh-CN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日：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完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成地图选择等拓展功能，整合代码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891744" y="3245201"/>
            <a:ext cx="7917274" cy="400110"/>
          </a:xfrm>
          <a:prstGeom prst="rect">
            <a:avLst/>
          </a:prstGeom>
          <a:solidFill>
            <a:srgbClr val="99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27日：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完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成原始游戏功能，设计登录和积分榜界面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1225771" y="2337900"/>
            <a:ext cx="7964468" cy="400110"/>
          </a:xfrm>
          <a:prstGeom prst="rect">
            <a:avLst/>
          </a:prstGeom>
          <a:solidFill>
            <a:srgbClr val="99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月2</a:t>
            </a:r>
            <a:r>
              <a:rPr lang="en-US" altLang="zh-CN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日：策划拓展功能，分配任务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592678" y="1394355"/>
            <a:ext cx="7928380" cy="400110"/>
          </a:xfrm>
          <a:prstGeom prst="rect">
            <a:avLst/>
          </a:prstGeom>
          <a:solidFill>
            <a:srgbClr val="99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月2</a:t>
            </a:r>
            <a:r>
              <a:rPr lang="en-US" altLang="zh-CN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日：体验原始游戏，学习</a:t>
            </a:r>
            <a:r>
              <a:rPr lang="en-US" altLang="zh-CN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HCJ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相关基础知识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49400"/>
            <a:ext cx="1867537" cy="1267257"/>
          </a:xfrm>
          <a:prstGeom prst="rect">
            <a:avLst/>
          </a:prstGeom>
        </p:spPr>
      </p:pic>
      <p:sp>
        <p:nvSpPr>
          <p:cNvPr id="14" name="Text Box 7"/>
          <p:cNvSpPr txBox="1">
            <a:spLocks noChangeArrowheads="1"/>
          </p:cNvSpPr>
          <p:nvPr/>
        </p:nvSpPr>
        <p:spPr bwMode="auto">
          <a:xfrm>
            <a:off x="3381260" y="5119597"/>
            <a:ext cx="7536123" cy="400110"/>
          </a:xfrm>
          <a:prstGeom prst="rect">
            <a:avLst/>
          </a:prstGeom>
          <a:solidFill>
            <a:srgbClr val="99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月2</a:t>
            </a:r>
            <a:r>
              <a:rPr lang="en-US" altLang="zh-CN" sz="200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：测试修改B</a:t>
            </a:r>
            <a:r>
              <a: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r>
              <a:rPr lang="zh-CN" altLang="en-US" sz="20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G，完善项目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338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 autoUpdateAnimBg="0"/>
      <p:bldP spid="9" grpId="0" bldLvl="0" animBg="1" autoUpdateAnimBg="0"/>
      <p:bldP spid="10" grpId="0" bldLvl="0" animBg="1" autoUpdateAnimBg="0"/>
      <p:bldP spid="11" grpId="0" bldLvl="0" animBg="1" autoUpdateAnimBg="0"/>
      <p:bldP spid="14" grpId="0" bldLvl="0" animBg="1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4787777" y="0"/>
            <a:ext cx="2629023" cy="1325563"/>
          </a:xfrm>
        </p:spPr>
        <p:txBody>
          <a:bodyPr/>
          <a:lstStyle/>
          <a:p>
            <a:r>
              <a:rPr lang="zh-CN" altLang="en-US" dirty="0"/>
              <a:t>使用工具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113" y="117663"/>
            <a:ext cx="1867537" cy="1267257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>
          <a:xfrm>
            <a:off x="1521509" y="1071441"/>
            <a:ext cx="2752436" cy="16717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开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发工具及软件:     </a:t>
            </a:r>
          </a:p>
          <a:p>
            <a:pPr algn="ctr">
              <a:lnSpc>
                <a:spcPct val="90000"/>
              </a:lnSpc>
              <a:defRPr/>
            </a:pPr>
            <a:r>
              <a:rPr lang="en-US" altLang="zh-CN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Sublime</a:t>
            </a:r>
            <a:endParaRPr lang="en-US" altLang="zh-CN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90000"/>
              </a:lnSpc>
              <a:defRPr/>
            </a:pPr>
            <a:r>
              <a:rPr lang="zh-CN" altLang="en-US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Firefox</a:t>
            </a:r>
            <a:endParaRPr lang="en-US" altLang="zh-CN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90000"/>
              </a:lnSpc>
              <a:defRPr/>
            </a:pPr>
            <a:r>
              <a:rPr lang="en-US" altLang="zh-CN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kern="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webstorm</a:t>
            </a:r>
            <a:endParaRPr lang="en-US" altLang="zh-CN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7416800" y="1029877"/>
            <a:ext cx="2863272" cy="17133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defRPr/>
            </a:pPr>
            <a:r>
              <a:rPr lang="zh-CN" altLang="en-US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软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硬件要求：</a:t>
            </a:r>
          </a:p>
          <a:p>
            <a:pPr>
              <a:lnSpc>
                <a:spcPct val="90000"/>
              </a:lnSpc>
              <a:defRPr/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P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</a:t>
            </a:r>
            <a:endParaRPr lang="en-US" altLang="zh-CN" sz="240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90000"/>
              </a:lnSpc>
              <a:defRPr/>
            </a:pPr>
            <a:r>
              <a:rPr lang="zh-CN" altLang="en-US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开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发系统</a:t>
            </a:r>
            <a:r>
              <a:rPr lang="zh-CN" altLang="en-US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       </a:t>
            </a:r>
            <a:r>
              <a:rPr lang="zh-CN" altLang="en-US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win</a:t>
            </a:r>
            <a:r>
              <a:rPr lang="en-US" altLang="zh-CN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win10</a:t>
            </a:r>
            <a:endParaRPr lang="en-US" altLang="zh-CN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3906981" y="3084946"/>
            <a:ext cx="3943927" cy="29002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defRPr/>
            </a:pPr>
            <a:r>
              <a:rPr lang="zh-CN" altLang="en-US" sz="2400" kern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采</a:t>
            </a:r>
            <a:r>
              <a:rPr lang="zh-CN" altLang="en-US" sz="2400" kern="0">
                <a:latin typeface="微软雅黑" panose="020B0503020204020204" pitchFamily="34" charset="-122"/>
                <a:ea typeface="微软雅黑" panose="020B0503020204020204" pitchFamily="34" charset="-122"/>
              </a:rPr>
              <a:t>用技术：</a:t>
            </a:r>
          </a:p>
          <a:p>
            <a:pPr algn="ctr">
              <a:lnSpc>
                <a:spcPct val="90000"/>
              </a:lnSpc>
              <a:defRPr/>
            </a:pPr>
            <a:r>
              <a:rPr lang="zh-CN" altLang="en-US" sz="2400" ker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400" kern="0">
                <a:latin typeface="微软雅黑" panose="020B0503020204020204" pitchFamily="34" charset="-122"/>
                <a:ea typeface="微软雅黑" panose="020B0503020204020204" pitchFamily="34" charset="-122"/>
              </a:rPr>
              <a:t>PS</a:t>
            </a:r>
            <a:endParaRPr lang="zh-CN" altLang="en-US" sz="2400" ker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90000"/>
              </a:lnSpc>
              <a:defRPr/>
            </a:pPr>
            <a:r>
              <a:rPr lang="zh-CN" altLang="en-US" sz="2400" ker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400" kern="0">
                <a:latin typeface="微软雅黑" panose="020B0503020204020204" pitchFamily="34" charset="-122"/>
                <a:ea typeface="微软雅黑" panose="020B0503020204020204" pitchFamily="34" charset="-122"/>
              </a:rPr>
              <a:t>HCJ</a:t>
            </a:r>
          </a:p>
          <a:p>
            <a:pPr algn="ctr">
              <a:lnSpc>
                <a:spcPct val="90000"/>
              </a:lnSpc>
              <a:defRPr/>
            </a:pPr>
            <a:r>
              <a:rPr lang="en-US" altLang="zh-CN" sz="2400" ker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2400" kern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</a:p>
          <a:p>
            <a:pPr algn="ctr">
              <a:lnSpc>
                <a:spcPct val="90000"/>
              </a:lnSpc>
              <a:defRPr/>
            </a:pPr>
            <a:r>
              <a:rPr lang="en-US" altLang="zh-CN" sz="2400" kern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bootstrap</a:t>
            </a:r>
            <a:endParaRPr lang="zh-CN" altLang="en-US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32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217595" y="34145"/>
            <a:ext cx="5603132" cy="1325563"/>
          </a:xfrm>
        </p:spPr>
        <p:txBody>
          <a:bodyPr/>
          <a:lstStyle/>
          <a:p>
            <a:r>
              <a:rPr lang="zh-CN" altLang="en-US" smtClean="0"/>
              <a:t>图片展示</a:t>
            </a:r>
            <a:r>
              <a:rPr lang="en-US" altLang="zh-CN" smtClean="0"/>
              <a:t>(</a:t>
            </a:r>
            <a:r>
              <a:rPr lang="zh-CN" altLang="en-US" smtClean="0"/>
              <a:t>登录，积分榜</a:t>
            </a:r>
            <a:r>
              <a:rPr lang="en-US" altLang="zh-CN" smtClean="0"/>
              <a:t>)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49400"/>
            <a:ext cx="1867537" cy="126725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64" y="1242766"/>
            <a:ext cx="8094313" cy="455305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982" y="1229279"/>
            <a:ext cx="8142263" cy="458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86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3593761" y="21691"/>
            <a:ext cx="5106895" cy="1325563"/>
          </a:xfrm>
        </p:spPr>
        <p:txBody>
          <a:bodyPr/>
          <a:lstStyle/>
          <a:p>
            <a:r>
              <a:rPr lang="zh-CN" altLang="en-US" smtClean="0"/>
              <a:t>图片展示（地图切换）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63" y="49400"/>
            <a:ext cx="1867537" cy="1267257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336" y="1237673"/>
            <a:ext cx="7907805" cy="442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54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</TotalTime>
  <Words>862</Words>
  <Application>Microsoft Office PowerPoint</Application>
  <PresentationFormat>宽屏</PresentationFormat>
  <Paragraphs>111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Arial Unicode MS</vt:lpstr>
      <vt:lpstr>宋体</vt:lpstr>
      <vt:lpstr>微软雅黑</vt:lpstr>
      <vt:lpstr>微软雅黑 Light</vt:lpstr>
      <vt:lpstr>Arial</vt:lpstr>
      <vt:lpstr>Calibri</vt:lpstr>
      <vt:lpstr>Calibri Light</vt:lpstr>
      <vt:lpstr>Office 主题</vt:lpstr>
      <vt:lpstr>PowerPoint 演示文稿</vt:lpstr>
      <vt:lpstr>进化龙之守卫冒险岛</vt:lpstr>
      <vt:lpstr>团队简介</vt:lpstr>
      <vt:lpstr>项目简介</vt:lpstr>
      <vt:lpstr>组员分工</vt:lpstr>
      <vt:lpstr>任务安排</vt:lpstr>
      <vt:lpstr>使用工具</vt:lpstr>
      <vt:lpstr>图片展示(登录，积分榜)</vt:lpstr>
      <vt:lpstr>图片展示（地图切换）</vt:lpstr>
      <vt:lpstr>图片展示（皮肤选择）</vt:lpstr>
      <vt:lpstr>图片展示（玩法、难度选择）</vt:lpstr>
      <vt:lpstr>图片展示（游戏界面）</vt:lpstr>
      <vt:lpstr>PowerPoint 演示文稿</vt:lpstr>
      <vt:lpstr>技术总结</vt:lpstr>
      <vt:lpstr>项目总结</vt:lpstr>
      <vt:lpstr>项目总结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张超</cp:lastModifiedBy>
  <cp:revision>125</cp:revision>
  <dcterms:created xsi:type="dcterms:W3CDTF">2016-09-20T03:05:00Z</dcterms:created>
  <dcterms:modified xsi:type="dcterms:W3CDTF">2018-07-29T02:14:40Z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2052-10.8.0.5715</vt:lpwstr>
  </property>
</Properties>
</file>

<file path=docProps/thumbnail.jpeg>
</file>